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40"/>
  </p:notesMasterIdLst>
  <p:sldIdLst>
    <p:sldId id="256" r:id="rId3"/>
    <p:sldId id="291" r:id="rId4"/>
    <p:sldId id="290" r:id="rId5"/>
    <p:sldId id="288" r:id="rId6"/>
    <p:sldId id="311" r:id="rId7"/>
    <p:sldId id="307" r:id="rId8"/>
    <p:sldId id="308" r:id="rId9"/>
    <p:sldId id="277" r:id="rId10"/>
    <p:sldId id="352" r:id="rId11"/>
    <p:sldId id="278" r:id="rId12"/>
    <p:sldId id="280" r:id="rId13"/>
    <p:sldId id="281" r:id="rId14"/>
    <p:sldId id="314" r:id="rId15"/>
    <p:sldId id="312" r:id="rId16"/>
    <p:sldId id="313" r:id="rId17"/>
    <p:sldId id="282" r:id="rId18"/>
    <p:sldId id="315" r:id="rId19"/>
    <p:sldId id="286" r:id="rId20"/>
    <p:sldId id="322" r:id="rId21"/>
    <p:sldId id="321" r:id="rId22"/>
    <p:sldId id="351" r:id="rId23"/>
    <p:sldId id="284" r:id="rId24"/>
    <p:sldId id="285" r:id="rId25"/>
    <p:sldId id="342" r:id="rId26"/>
    <p:sldId id="343" r:id="rId27"/>
    <p:sldId id="344" r:id="rId28"/>
    <p:sldId id="345" r:id="rId29"/>
    <p:sldId id="346" r:id="rId30"/>
    <p:sldId id="347" r:id="rId31"/>
    <p:sldId id="348" r:id="rId32"/>
    <p:sldId id="349" r:id="rId33"/>
    <p:sldId id="350" r:id="rId34"/>
    <p:sldId id="320" r:id="rId35"/>
    <p:sldId id="287" r:id="rId36"/>
    <p:sldId id="354" r:id="rId37"/>
    <p:sldId id="353" r:id="rId38"/>
    <p:sldId id="289" r:id="rId39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5173" autoAdjust="0"/>
    <p:restoredTop sz="94660"/>
  </p:normalViewPr>
  <p:slideViewPr>
    <p:cSldViewPr snapToGrid="0" showGuides="1">
      <p:cViewPr varScale="1">
        <p:scale>
          <a:sx n="62" d="100"/>
          <a:sy n="62" d="100"/>
        </p:scale>
        <p:origin x="56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3" Type="http://schemas.openxmlformats.org/officeDocument/2006/relationships/tableStyles" Target="tableStyles.xml"/><Relationship Id="rId42" Type="http://schemas.openxmlformats.org/officeDocument/2006/relationships/viewProps" Target="viewProps.xml"/><Relationship Id="rId41" Type="http://schemas.openxmlformats.org/officeDocument/2006/relationships/presProps" Target="presProps.xml"/><Relationship Id="rId4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AB29AF-EB04-4318-81A6-29DEE5532F0F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77D76D-0507-423E-B8ED-DDFD2FE2FBCC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27050" y="426721"/>
            <a:ext cx="11137900" cy="2773104"/>
          </a:xfrm>
        </p:spPr>
        <p:txBody>
          <a:bodyPr anchor="b"/>
          <a:lstStyle>
            <a:lvl1pPr algn="ctr">
              <a:defRPr sz="48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74799" y="3626928"/>
            <a:ext cx="9144000" cy="2729422"/>
          </a:xfrm>
        </p:spPr>
        <p:txBody>
          <a:bodyPr/>
          <a:lstStyle>
            <a:lvl1pPr marL="0" marR="0" indent="0" algn="ctr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text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73F6EB-C7C8-4F7C-B55F-1F75BEEFCA7A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Department of Electronics &amp; Computer Engineering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C43C20-5BAE-42E3-BD83-32D097A986D9}" type="slidenum">
              <a:rPr lang="en-US" altLang="en-US"/>
            </a:fld>
            <a:endParaRPr lang="en-US" alt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149599" cy="154631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9254" y="26180"/>
            <a:ext cx="1803540" cy="185341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3171CA-84E9-4C6F-A3C7-C607BB79D1DC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69A78DA-091D-49E7-B702-07E5799D83E2}" type="slidenum">
              <a:rPr lang="en-US" altLang="en-US"/>
            </a:fld>
            <a:endParaRPr lang="en-US" alt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4806" y="26181"/>
            <a:ext cx="1197988" cy="12311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2159000" cy="10599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040F7E-F691-4908-8726-1B78F1895232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F4F85FC-27B0-4032-856C-B5FCEFF04D59}" type="slidenum">
              <a:rPr lang="en-US" altLang="en-US"/>
            </a:fld>
            <a:endParaRPr lang="en-US" alt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207464">
            <a:off x="10932182" y="5248084"/>
            <a:ext cx="1197988" cy="12311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582512" y="735250"/>
            <a:ext cx="2159000" cy="10599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94405"/>
            <a:ext cx="10800000" cy="792000"/>
          </a:xfrm>
        </p:spPr>
        <p:txBody>
          <a:bodyPr lIns="0" tIns="0" rIns="0" bIns="0"/>
          <a:lstStyle>
            <a:lvl1pPr algn="ctr" fontAlgn="base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59000" y="111125"/>
            <a:ext cx="8595806" cy="1325563"/>
          </a:xfrm>
        </p:spPr>
        <p:txBody>
          <a:bodyPr/>
          <a:lstStyle>
            <a:lvl1pPr>
              <a:defRPr sz="60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6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32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9842F9-F742-4E92-B99A-5816FCCBC3AD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318482-933D-40CA-B27E-DACCE4534DA2}" type="slidenum">
              <a:rPr lang="en-US" altLang="en-US"/>
            </a:fld>
            <a:endParaRPr lang="en-US" alt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2159000" cy="105997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4806" y="26181"/>
            <a:ext cx="1197988" cy="12311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A2A5BE-D6E2-4351-BCD7-CDF3CA8448BF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519CD88-E759-4A18-A35E-9CAF09B3C6BC}" type="slidenum">
              <a:rPr lang="en-US" altLang="en-US"/>
            </a:fld>
            <a:endParaRPr lang="en-US" alt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4806" y="26181"/>
            <a:ext cx="1197988" cy="12311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2159000" cy="10599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498729-4D5F-4B6F-BE05-BE493149F761}" type="datetime1">
              <a:rPr lang="en-US" smtClean="0"/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DDEC60F-6553-49AC-B3F8-D254F1383DFA}" type="slidenum">
              <a:rPr lang="en-US" altLang="en-US"/>
            </a:fld>
            <a:endParaRPr lang="en-US" alt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4806" y="26181"/>
            <a:ext cx="1197988" cy="12311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2159000" cy="10599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FA476C-CA05-4A1A-858D-F12AE2024D94}" type="datetime1">
              <a:rPr lang="en-US" smtClean="0"/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21CE7B2-51E6-46D0-AF1B-0AE74273A328}" type="slidenum">
              <a:rPr lang="en-US" altLang="en-US"/>
            </a:fld>
            <a:endParaRPr lang="en-US" alt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4806" y="26181"/>
            <a:ext cx="1197988" cy="123112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2159000" cy="10599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39800" y="2620645"/>
            <a:ext cx="10515600" cy="1325563"/>
          </a:xfrm>
        </p:spPr>
        <p:txBody>
          <a:bodyPr/>
          <a:lstStyle>
            <a:lvl1pPr>
              <a:defRPr sz="5400" b="1"/>
            </a:lvl1pPr>
          </a:lstStyle>
          <a:p>
            <a:r>
              <a:rPr lang="en-US" dirty="0"/>
              <a:t>Click to edit the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C71FBE-7328-4AF3-B8BA-E5AE75F0FAF2}" type="datetime1">
              <a:rPr lang="en-US" smtClean="0"/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D6B0BF9-EDBC-4831-9292-B2630404AF97}" type="slidenum">
              <a:rPr lang="en-US" altLang="en-US"/>
            </a:fld>
            <a:endParaRPr lang="en-US" alt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4806" y="26181"/>
            <a:ext cx="1197988" cy="12311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2159000" cy="10599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8612A6-1B09-4493-93FC-E8979F2CF6A6}" type="datetime1">
              <a:rPr lang="en-US" smtClean="0"/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B439E94-6A0C-49B8-8F1D-5D132DCDDF1D}" type="slidenum">
              <a:rPr lang="en-US" altLang="en-US"/>
            </a:fld>
            <a:endParaRPr lang="en-US" alt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4806" y="26181"/>
            <a:ext cx="1197988" cy="12311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2159000" cy="10599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C5A53C-FFEA-403C-AEF3-C088762C515B}" type="datetime1">
              <a:rPr lang="en-US" smtClean="0"/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F5110B5-8620-4A8A-A907-6640C26D81D4}" type="slidenum">
              <a:rPr lang="en-US" altLang="en-US"/>
            </a:fld>
            <a:endParaRPr lang="en-US" alt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4806" y="26181"/>
            <a:ext cx="1197988" cy="12311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2159000" cy="10599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F91FF1-F385-4090-8059-B72EFE36C339}" type="datetime1">
              <a:rPr lang="en-US" smtClean="0"/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FD18B49-C8E4-4A1A-9916-826DB1AA0F6D}" type="slidenum">
              <a:rPr lang="en-US" altLang="en-US"/>
            </a:fld>
            <a:endParaRPr lang="en-US" alt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4806" y="26181"/>
            <a:ext cx="1197988" cy="12311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2159000" cy="1059977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 altLang="en-US"/>
              <a:t>Click to edit Master title style</a:t>
            </a:r>
            <a:endParaRPr lang="en-US" alt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en-US"/>
              <a:t>Edit Master text styles</a:t>
            </a:r>
            <a:endParaRPr lang="en-US" altLang="en-US"/>
          </a:p>
          <a:p>
            <a:pPr lvl="1"/>
            <a:r>
              <a:rPr lang="en-US" altLang="en-US"/>
              <a:t>Second level</a:t>
            </a:r>
            <a:endParaRPr lang="en-US" altLang="en-US"/>
          </a:p>
          <a:p>
            <a:pPr lvl="2"/>
            <a:r>
              <a:rPr lang="en-US" altLang="en-US"/>
              <a:t>Third level</a:t>
            </a:r>
            <a:endParaRPr lang="en-US" altLang="en-US"/>
          </a:p>
          <a:p>
            <a:pPr lvl="3"/>
            <a:r>
              <a:rPr lang="en-US" altLang="en-US"/>
              <a:t>Fourth level</a:t>
            </a:r>
            <a:endParaRPr lang="en-US" altLang="en-US"/>
          </a:p>
          <a:p>
            <a:pPr lvl="4"/>
            <a:r>
              <a:rPr lang="en-US" altLang="en-US"/>
              <a:t>Fifth level</a:t>
            </a:r>
            <a:endParaRPr lang="en-US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fld id="{40CE6D5F-CE0D-473B-8CAB-7D26DDD411D3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2EC0A5FF-51C8-42B6-A38B-EB1392C49368}" type="slidenum">
              <a:rPr lang="en-US" altLang="en-US"/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imes New Roman" panose="02020603050405020304" pitchFamily="18" charset="0"/>
          <a:cs typeface="Times New Roman" panose="02020603050405020304" pitchFamily="18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imes New Roman" panose="02020603050405020304" pitchFamily="18" charset="0"/>
          <a:cs typeface="Times New Roman" panose="02020603050405020304" pitchFamily="18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imes New Roman" panose="02020603050405020304" pitchFamily="18" charset="0"/>
          <a:cs typeface="Times New Roman" panose="02020603050405020304" pitchFamily="18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imes New Roman" panose="02020603050405020304" pitchFamily="18" charset="0"/>
          <a:cs typeface="Times New Roman" panose="02020603050405020304" pitchFamily="18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TextBox 6"/>
          <p:cNvSpPr txBox="1">
            <a:spLocks noChangeArrowheads="1"/>
          </p:cNvSpPr>
          <p:nvPr/>
        </p:nvSpPr>
        <p:spPr bwMode="auto">
          <a:xfrm>
            <a:off x="213359" y="567055"/>
            <a:ext cx="11459527" cy="3046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1" hangingPunct="1"/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Presentation</a:t>
            </a:r>
            <a:endParaRPr lang="en-US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1" hangingPunct="1"/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endParaRPr lang="en-US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1" hangingPunct="1"/>
            <a:r>
              <a:rPr lang="en-US" alt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alt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 Routine Generator Using Back Tracking Algorithm</a:t>
            </a:r>
            <a:r>
              <a:rPr lang="en-US" alt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endParaRPr lang="en-US" alt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52" name="TextBox 7"/>
          <p:cNvSpPr txBox="1">
            <a:spLocks noChangeArrowheads="1"/>
          </p:cNvSpPr>
          <p:nvPr/>
        </p:nvSpPr>
        <p:spPr bwMode="auto">
          <a:xfrm>
            <a:off x="3082764" y="3612833"/>
            <a:ext cx="5356225" cy="3794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40000"/>
              </a:lnSpc>
            </a:pPr>
            <a:r>
              <a:rPr lang="en-US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By:-</a:t>
            </a:r>
            <a:endParaRPr lang="en-US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1" hangingPunct="1">
              <a:lnSpc>
                <a:spcPct val="140000"/>
              </a:lnSpc>
            </a:pP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Bibek Aryal (77BCT008)</a:t>
            </a:r>
            <a:endParaRPr lang="en-US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1" hangingPunct="1">
              <a:lnSpc>
                <a:spcPct val="140000"/>
              </a:lnSpc>
            </a:pP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Mijash Acharya (77BCT018)</a:t>
            </a:r>
            <a:endParaRPr lang="en-US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1" hangingPunct="1">
              <a:lnSpc>
                <a:spcPct val="140000"/>
              </a:lnSpc>
            </a:pP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Prerana Subedi (77BCT022)</a:t>
            </a:r>
            <a:endParaRPr lang="en-US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1" hangingPunct="1">
              <a:lnSpc>
                <a:spcPct val="140000"/>
              </a:lnSpc>
            </a:pP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Susmita Dhamala (77BCT037)</a:t>
            </a:r>
            <a:endParaRPr lang="en-US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1" hangingPunct="1">
              <a:lnSpc>
                <a:spcPct val="140000"/>
              </a:lnSpc>
            </a:pPr>
            <a:endParaRPr lang="en-US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7"/>
          <p:cNvSpPr txBox="1">
            <a:spLocks noChangeArrowheads="1"/>
          </p:cNvSpPr>
          <p:nvPr/>
        </p:nvSpPr>
        <p:spPr bwMode="auto">
          <a:xfrm>
            <a:off x="7540036" y="5059777"/>
            <a:ext cx="5356225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40000"/>
              </a:lnSpc>
            </a:pPr>
            <a:r>
              <a:rPr lang="en-US" alt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Supervised by:-</a:t>
            </a:r>
            <a:endParaRPr lang="en-US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1" hangingPunct="1">
              <a:lnSpc>
                <a:spcPct val="140000"/>
              </a:lnSpc>
            </a:pP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Er. Anup Shrestha</a:t>
            </a:r>
            <a:endParaRPr lang="en-US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 and 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7845" y="1362075"/>
            <a:ext cx="11344275" cy="499364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800" dirty="0" smtClean="0">
                <a:ea typeface="Times New Roman" panose="02020603050405020304" pitchFamily="18" charset="0"/>
                <a:sym typeface="+mn-ea"/>
              </a:rPr>
              <a:t>To</a:t>
            </a:r>
            <a:r>
              <a:rPr lang="en-US" sz="2800" dirty="0" smtClean="0">
                <a:effectLst/>
                <a:ea typeface="Times New Roman" panose="02020603050405020304" pitchFamily="18" charset="0"/>
                <a:sym typeface="+mn-ea"/>
              </a:rPr>
              <a:t> </a:t>
            </a:r>
            <a:r>
              <a:rPr lang="en-US" sz="2800" dirty="0">
                <a:effectLst/>
                <a:ea typeface="Times New Roman" panose="02020603050405020304" pitchFamily="18" charset="0"/>
                <a:sym typeface="+mn-ea"/>
              </a:rPr>
              <a:t>develop a system that automatically generates class routines using Backtracking Algorithm.</a:t>
            </a:r>
            <a:endParaRPr lang="en-US" sz="2800" dirty="0">
              <a:effectLst/>
              <a:ea typeface="Times New Roman" panose="02020603050405020304" pitchFamily="18" charset="0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Objective:</a:t>
            </a:r>
            <a:endParaRPr lang="en-US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571500" lvl="2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800" dirty="0">
                <a:effectLst/>
                <a:ea typeface="Symbol" panose="05050102010706020507" pitchFamily="18" charset="2"/>
                <a:cs typeface="Symbol" panose="05050102010706020507" pitchFamily="18" charset="2"/>
                <a:sym typeface="+mn-ea"/>
              </a:rPr>
              <a:t>To optimize timetable considering room availability, lecturer availability, and individual preferences</a:t>
            </a:r>
            <a:endParaRPr lang="en-US" sz="2800" dirty="0">
              <a:effectLst/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685800" lvl="2" indent="-4572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2800" dirty="0">
                <a:effectLst/>
                <a:ea typeface="Symbol" panose="05050102010706020507" pitchFamily="18" charset="2"/>
                <a:cs typeface="Symbol" panose="05050102010706020507" pitchFamily="18" charset="2"/>
                <a:sym typeface="+mn-ea"/>
              </a:rPr>
              <a:t>To generate a printable routine file</a:t>
            </a:r>
            <a:endParaRPr lang="en-US" sz="2800" dirty="0">
              <a:effectLst/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685800" lvl="2" indent="-4572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2800" dirty="0">
                <a:effectLst/>
                <a:ea typeface="Symbol" panose="05050102010706020507" pitchFamily="18" charset="2"/>
                <a:cs typeface="Symbol" panose="05050102010706020507" pitchFamily="18" charset="2"/>
                <a:sym typeface="+mn-ea"/>
              </a:rPr>
              <a:t>To implement mechanisms for dynamic updates based on teacher inputs.</a:t>
            </a:r>
            <a:endParaRPr lang="en-US" sz="2800" dirty="0">
              <a:effectLst/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8</a:t>
            </a:r>
            <a:endParaRPr lang="en-US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Methodology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9</a:t>
            </a:r>
            <a:endParaRPr lang="en-US" alt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9729" y="2356207"/>
            <a:ext cx="11432542" cy="107279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373120" y="3772047"/>
            <a:ext cx="6888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System Development Phases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Data Collection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 dirty="0"/>
              <a:t>10</a:t>
            </a:r>
            <a:endParaRPr lang="en-US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59790" y="1445895"/>
            <a:ext cx="11195050" cy="47790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Collected semester-wise schedules from department HODs.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Gathered teacher and subject workloads.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Reviewed past schedules for historical data.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Analyzed curricula from IOE.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Collected subject details including course codes, names, and hours.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Included practical workloads and elective subject information.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Collected data about available practical rooms.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Data Collection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 dirty="0"/>
              <a:t>11</a:t>
            </a:r>
            <a:endParaRPr lang="en-US" altLang="en-US" dirty="0"/>
          </a:p>
        </p:txBody>
      </p:sp>
      <p:pic>
        <p:nvPicPr>
          <p:cNvPr id="5" name="Picture 4" descr="Teacherwise work loa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2930" y="1800225"/>
            <a:ext cx="10625455" cy="351980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51760" y="5438922"/>
            <a:ext cx="68884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Teacher Data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Data Collection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 dirty="0"/>
              <a:t>12</a:t>
            </a:r>
            <a:endParaRPr lang="en-US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013075" y="5384947"/>
            <a:ext cx="68884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Subject Data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subject data"/>
          <p:cNvPicPr>
            <a:picLocks noChangeAspect="1"/>
          </p:cNvPicPr>
          <p:nvPr/>
        </p:nvPicPr>
        <p:blipFill>
          <a:blip r:embed="rId1"/>
          <a:srcRect b="26882"/>
          <a:stretch>
            <a:fillRect/>
          </a:stretch>
        </p:blipFill>
        <p:spPr>
          <a:xfrm>
            <a:off x="308610" y="1828800"/>
            <a:ext cx="11574145" cy="34975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Data Collection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 dirty="0"/>
              <a:t>13</a:t>
            </a:r>
            <a:endParaRPr lang="en-US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013075" y="5554492"/>
            <a:ext cx="68884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Routine of past year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Routin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3265" y="1464310"/>
            <a:ext cx="10744835" cy="404622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Data PreProcessing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930" y="1351915"/>
            <a:ext cx="11381105" cy="516191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800" b="1" dirty="0"/>
              <a:t>Subjects Data: </a:t>
            </a:r>
            <a:r>
              <a:rPr lang="en-US" sz="2800" dirty="0"/>
              <a:t>Converted tabulated semester-wise data into JSON format, including course codes, names, lecture hours, theory hours, practical hours, and elective subjects.</a:t>
            </a:r>
            <a:endParaRPr lang="en-US" sz="2800" dirty="0"/>
          </a:p>
          <a:p>
            <a:pPr>
              <a:lnSpc>
                <a:spcPct val="150000"/>
              </a:lnSpc>
            </a:pPr>
            <a:r>
              <a:rPr lang="en-US" sz="2800" b="1" dirty="0"/>
              <a:t>Teachers Data:</a:t>
            </a:r>
            <a:r>
              <a:rPr lang="en-US" sz="2800" dirty="0"/>
              <a:t> Created a new table with teacher names, subjects taught, availability status (part-time or full-time), and workload.</a:t>
            </a:r>
            <a:endParaRPr lang="en-US" sz="2800" dirty="0"/>
          </a:p>
          <a:p>
            <a:pPr>
              <a:lnSpc>
                <a:spcPct val="150000"/>
              </a:lnSpc>
            </a:pPr>
            <a:r>
              <a:rPr lang="en-US" sz="2800" dirty="0"/>
              <a:t>Reviewed previous routines and assignments to determine teacher availability.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 dirty="0"/>
              <a:t>14</a:t>
            </a:r>
            <a:endParaRPr lang="en-US" alt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Data PreProcessing</a:t>
            </a:r>
            <a:endParaRPr lang="en-US" dirty="0"/>
          </a:p>
        </p:txBody>
      </p:sp>
      <p:pic>
        <p:nvPicPr>
          <p:cNvPr id="5" name="Content Placeholder 4" descr="SubjectJson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67485" y="1285240"/>
            <a:ext cx="3562350" cy="464248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 dirty="0"/>
              <a:t>15</a:t>
            </a:r>
            <a:endParaRPr lang="en-US" altLang="en-US" dirty="0"/>
          </a:p>
        </p:txBody>
      </p:sp>
      <p:pic>
        <p:nvPicPr>
          <p:cNvPr id="6" name="Picture 5" descr="TeacherAvailabilit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4620" y="1299210"/>
            <a:ext cx="3000375" cy="465010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-195580" y="5949462"/>
            <a:ext cx="68884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Subject Data in JSON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9"/>
          <p:cNvSpPr txBox="1"/>
          <p:nvPr/>
        </p:nvSpPr>
        <p:spPr>
          <a:xfrm>
            <a:off x="5810250" y="5927872"/>
            <a:ext cx="68884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Teacher Data in JSON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0235" y="-55880"/>
            <a:ext cx="8595806" cy="1325563"/>
          </a:xfrm>
        </p:spPr>
        <p:txBody>
          <a:bodyPr/>
          <a:lstStyle/>
          <a:p>
            <a:r>
              <a:rPr lang="en-US" dirty="0">
                <a:sym typeface="+mn-ea"/>
              </a:rPr>
              <a:t>3. System Design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 dirty="0"/>
              <a:t>16</a:t>
            </a:r>
            <a:endParaRPr lang="en-US" altLang="en-US" dirty="0"/>
          </a:p>
        </p:txBody>
      </p:sp>
      <p:pic>
        <p:nvPicPr>
          <p:cNvPr id="3" name="Picture 2" descr="ppt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63140" y="1076960"/>
            <a:ext cx="7684135" cy="535686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System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992" y="2506345"/>
            <a:ext cx="11296015" cy="4351655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sz="2800" dirty="0">
                <a:sym typeface="+mn-ea"/>
              </a:rPr>
              <a:t>Back Tracking: Explores possible solutions, backtracking when a dead-end is reached, until a valid solution is found.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sz="2800" dirty="0">
                <a:sym typeface="+mn-ea"/>
              </a:rPr>
              <a:t> Schedule Generation using CSP Algorithms: Constraint Satisfaction Problem (CSP) algorithms are ideal for generating initial schedules because they handle complex constraints and ensure feasibility from the start.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 dirty="0"/>
              <a:t>17</a:t>
            </a:r>
            <a:endParaRPr lang="en-US" altLang="en-US" dirty="0"/>
          </a:p>
        </p:txBody>
      </p:sp>
      <p:sp>
        <p:nvSpPr>
          <p:cNvPr id="5" name="Title 1"/>
          <p:cNvSpPr txBox="1"/>
          <p:nvPr/>
        </p:nvSpPr>
        <p:spPr bwMode="auto">
          <a:xfrm>
            <a:off x="447992" y="1308735"/>
            <a:ext cx="2973302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  <a:lvl2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l"/>
            <a:r>
              <a:rPr lang="en-US" sz="4400" dirty="0"/>
              <a:t>Algorithm:</a:t>
            </a:r>
            <a:endParaRPr lang="en-US" sz="4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6688"/>
            <a:ext cx="10515600" cy="5167312"/>
          </a:xfrm>
        </p:spPr>
        <p:txBody>
          <a:bodyPr/>
          <a:lstStyle/>
          <a:p>
            <a:pPr lvl="1">
              <a:lnSpc>
                <a:spcPct val="100000"/>
              </a:lnSpc>
            </a:pPr>
            <a:r>
              <a:rPr lang="en-US" sz="2400" dirty="0"/>
              <a:t>Introduction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en-US" sz="2400" dirty="0"/>
              <a:t>Literature Review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en-US" sz="2400" dirty="0"/>
              <a:t>Problem Statement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en-US" sz="2400" dirty="0"/>
              <a:t>Solution Approach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en-US" sz="2400" dirty="0"/>
              <a:t>Aim and Objectives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en-US" sz="2400" dirty="0"/>
              <a:t>Scope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en-US" sz="2400" dirty="0"/>
              <a:t>Proposed Methodology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en-US" sz="2400" dirty="0"/>
              <a:t>Results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en-US" sz="2400" dirty="0"/>
              <a:t>Future Enhancements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en-US" sz="2400" dirty="0"/>
              <a:t>References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en-US" sz="2400" dirty="0"/>
              <a:t>Result and Analysis 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en-US" sz="2400" dirty="0"/>
              <a:t>Conclusion </a:t>
            </a:r>
            <a:endParaRPr lang="en-US" sz="2400" dirty="0"/>
          </a:p>
          <a:p>
            <a:pPr lvl="1">
              <a:lnSpc>
                <a:spcPct val="100000"/>
              </a:lnSpc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1</a:t>
            </a:r>
            <a:endParaRPr lang="en-US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System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992" y="2793276"/>
            <a:ext cx="3764622" cy="2468313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dirty="0">
                <a:sym typeface="+mn-ea"/>
              </a:rPr>
              <a:t>HTML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dirty="0">
                <a:sym typeface="+mn-ea"/>
              </a:rPr>
              <a:t>CSS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dirty="0">
                <a:sym typeface="+mn-ea"/>
              </a:rPr>
              <a:t>BOOTSTRAP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 dirty="0"/>
              <a:t>18</a:t>
            </a:r>
            <a:endParaRPr lang="en-US" altLang="en-US" dirty="0"/>
          </a:p>
        </p:txBody>
      </p:sp>
      <p:sp>
        <p:nvSpPr>
          <p:cNvPr id="5" name="Content Placeholder 2"/>
          <p:cNvSpPr txBox="1"/>
          <p:nvPr/>
        </p:nvSpPr>
        <p:spPr bwMode="auto">
          <a:xfrm>
            <a:off x="4397339" y="2793275"/>
            <a:ext cx="2513746" cy="2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dirty="0">
                <a:sym typeface="+mn-ea"/>
              </a:rPr>
              <a:t>Python</a:t>
            </a:r>
            <a:endParaRPr lang="en-US" dirty="0"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dirty="0" err="1"/>
              <a:t>Mongodb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Flask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6" name="Title 1"/>
          <p:cNvSpPr txBox="1"/>
          <p:nvPr/>
        </p:nvSpPr>
        <p:spPr bwMode="auto">
          <a:xfrm>
            <a:off x="447992" y="1308735"/>
            <a:ext cx="2973302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  <a:lvl2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l"/>
            <a:r>
              <a:rPr lang="en-US" sz="4400" dirty="0"/>
              <a:t>Tools Used:</a:t>
            </a:r>
            <a:endParaRPr lang="en-US" sz="44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8097" y="2402262"/>
            <a:ext cx="8595806" cy="1325563"/>
          </a:xfrm>
        </p:spPr>
        <p:txBody>
          <a:bodyPr/>
          <a:lstStyle/>
          <a:p>
            <a:r>
              <a:rPr lang="en-US" dirty="0"/>
              <a:t>5. System Development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 dirty="0"/>
              <a:t>19</a:t>
            </a:r>
            <a:endParaRPr lang="en-US" alt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Mongodb</a:t>
            </a:r>
            <a:r>
              <a:rPr lang="en-US" dirty="0"/>
              <a:t>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1320" y="1536065"/>
            <a:ext cx="11558270" cy="525335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800" dirty="0"/>
              <a:t>Created a MongoDB database named "Trial" with collections for "subjects" and "teachers."</a:t>
            </a:r>
            <a:endParaRPr lang="en-US" sz="2800" dirty="0"/>
          </a:p>
          <a:p>
            <a:pPr>
              <a:lnSpc>
                <a:spcPct val="150000"/>
              </a:lnSpc>
            </a:pPr>
            <a:r>
              <a:rPr lang="en-US" sz="2800" dirty="0"/>
              <a:t>Established a connection to the database using Python.</a:t>
            </a:r>
            <a:endParaRPr lang="en-US" sz="2800" dirty="0"/>
          </a:p>
          <a:p>
            <a:pPr>
              <a:lnSpc>
                <a:spcPct val="150000"/>
              </a:lnSpc>
            </a:pPr>
            <a:r>
              <a:rPr lang="en-US" sz="2800" dirty="0"/>
              <a:t>Structured and inserted data into the "subjects" and "teachers" collections.</a:t>
            </a:r>
            <a:endParaRPr lang="en-US" sz="2800" dirty="0"/>
          </a:p>
          <a:p>
            <a:pPr>
              <a:lnSpc>
                <a:spcPct val="150000"/>
              </a:lnSpc>
            </a:pPr>
            <a:r>
              <a:rPr lang="en-US" sz="2800" dirty="0"/>
              <a:t>Enabled efficient storage, retrieval, and management of data for routine generation.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 dirty="0"/>
              <a:t>20</a:t>
            </a:r>
            <a:endParaRPr lang="en-US" alt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ym typeface="+mn-ea"/>
              </a:rPr>
              <a:t>Mongodb</a:t>
            </a:r>
            <a:r>
              <a:rPr lang="en-US" dirty="0">
                <a:sym typeface="+mn-ea"/>
              </a:rPr>
              <a:t> Setup</a:t>
            </a:r>
            <a:endParaRPr lang="en-US" dirty="0"/>
          </a:p>
        </p:txBody>
      </p:sp>
      <p:pic>
        <p:nvPicPr>
          <p:cNvPr id="5" name="Content Placeholder 4" descr="Mongodb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30070" y="1561465"/>
            <a:ext cx="8531860" cy="389826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21</a:t>
            </a:r>
            <a:endParaRPr lang="en-US" altLang="en-US"/>
          </a:p>
        </p:txBody>
      </p:sp>
      <p:sp>
        <p:nvSpPr>
          <p:cNvPr id="7" name="TextBox 9"/>
          <p:cNvSpPr txBox="1"/>
          <p:nvPr/>
        </p:nvSpPr>
        <p:spPr>
          <a:xfrm>
            <a:off x="3012440" y="5584337"/>
            <a:ext cx="68884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Database Enviroment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Page</a:t>
            </a:r>
            <a:endParaRPr lang="en-US" dirty="0"/>
          </a:p>
        </p:txBody>
      </p:sp>
      <p:pic>
        <p:nvPicPr>
          <p:cNvPr id="5" name="Content Placeholder 4" descr="Screenshot 2024-12-11 113946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584325" y="1437005"/>
            <a:ext cx="9022080" cy="435165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22</a:t>
            </a:r>
            <a:endParaRPr lang="en-US" altLang="en-US"/>
          </a:p>
        </p:txBody>
      </p:sp>
      <p:sp>
        <p:nvSpPr>
          <p:cNvPr id="6" name="Text Box 5"/>
          <p:cNvSpPr txBox="1"/>
          <p:nvPr/>
        </p:nvSpPr>
        <p:spPr>
          <a:xfrm>
            <a:off x="4424680" y="5988050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Fig: Home Page</a:t>
            </a:r>
            <a:endParaRPr 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SignUp</a:t>
            </a:r>
            <a:r>
              <a:rPr lang="en-US" dirty="0"/>
              <a:t> Page</a:t>
            </a:r>
            <a:endParaRPr lang="en-US" dirty="0"/>
          </a:p>
        </p:txBody>
      </p:sp>
      <p:pic>
        <p:nvPicPr>
          <p:cNvPr id="5" name="Content Placeholder 4" descr="Screenshot 2024-12-11 114210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512185" y="1360170"/>
            <a:ext cx="5888990" cy="465074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23</a:t>
            </a:r>
            <a:endParaRPr lang="en-US" altLang="en-US"/>
          </a:p>
        </p:txBody>
      </p:sp>
      <p:sp>
        <p:nvSpPr>
          <p:cNvPr id="6" name="Text Box 5"/>
          <p:cNvSpPr txBox="1"/>
          <p:nvPr/>
        </p:nvSpPr>
        <p:spPr>
          <a:xfrm>
            <a:off x="4424680" y="6094730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Fig: Signup Page</a:t>
            </a:r>
            <a:endParaRPr 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Page</a:t>
            </a:r>
            <a:endParaRPr lang="en-US" dirty="0"/>
          </a:p>
        </p:txBody>
      </p:sp>
      <p:pic>
        <p:nvPicPr>
          <p:cNvPr id="5" name="Content Placeholder 4" descr="Screenshot 2024-12-11 114331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590925" y="1292225"/>
            <a:ext cx="5588635" cy="463042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24</a:t>
            </a:r>
            <a:endParaRPr lang="en-US" altLang="en-US"/>
          </a:p>
        </p:txBody>
      </p:sp>
      <p:sp>
        <p:nvSpPr>
          <p:cNvPr id="7" name="Text Box 6"/>
          <p:cNvSpPr txBox="1"/>
          <p:nvPr/>
        </p:nvSpPr>
        <p:spPr>
          <a:xfrm>
            <a:off x="4424680" y="6008370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Fig: Login Page</a:t>
            </a:r>
            <a:endParaRPr 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Dashboard</a:t>
            </a:r>
            <a:endParaRPr lang="en-US" dirty="0"/>
          </a:p>
        </p:txBody>
      </p:sp>
      <p:pic>
        <p:nvPicPr>
          <p:cNvPr id="5" name="Content Placeholder 4" descr="Screenshot 2024-12-11 11451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205480" y="1285875"/>
            <a:ext cx="6310630" cy="445008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25</a:t>
            </a:r>
            <a:endParaRPr lang="en-US" altLang="en-US"/>
          </a:p>
        </p:txBody>
      </p:sp>
      <p:sp>
        <p:nvSpPr>
          <p:cNvPr id="6" name="Text Box 5"/>
          <p:cNvSpPr txBox="1"/>
          <p:nvPr/>
        </p:nvSpPr>
        <p:spPr>
          <a:xfrm>
            <a:off x="4425315" y="5988050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Fig: Admin Dashboard</a:t>
            </a:r>
            <a:endParaRPr 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Management</a:t>
            </a:r>
            <a:endParaRPr lang="en-US" dirty="0"/>
          </a:p>
        </p:txBody>
      </p:sp>
      <p:pic>
        <p:nvPicPr>
          <p:cNvPr id="5" name="Content Placeholder 4" descr="Screenshot 2024-12-11 114632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21995" y="1437005"/>
            <a:ext cx="10515600" cy="443293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26</a:t>
            </a:r>
            <a:endParaRPr lang="en-US" altLang="en-US"/>
          </a:p>
        </p:txBody>
      </p:sp>
      <p:sp>
        <p:nvSpPr>
          <p:cNvPr id="6" name="Text Box 5"/>
          <p:cNvSpPr txBox="1"/>
          <p:nvPr/>
        </p:nvSpPr>
        <p:spPr>
          <a:xfrm>
            <a:off x="4425315" y="5979795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Fig: User management</a:t>
            </a:r>
            <a:endParaRPr 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Teacher Management</a:t>
            </a:r>
            <a:endParaRPr lang="en-US" dirty="0"/>
          </a:p>
        </p:txBody>
      </p:sp>
      <p:pic>
        <p:nvPicPr>
          <p:cNvPr id="5" name="Content Placeholder 4" descr="Screenshot 2024-12-11 114732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30450" y="1310005"/>
            <a:ext cx="8030845" cy="448627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27</a:t>
            </a:r>
            <a:endParaRPr lang="en-US" altLang="en-US"/>
          </a:p>
        </p:txBody>
      </p:sp>
      <p:sp>
        <p:nvSpPr>
          <p:cNvPr id="6" name="Text Box 5"/>
          <p:cNvSpPr txBox="1"/>
          <p:nvPr/>
        </p:nvSpPr>
        <p:spPr>
          <a:xfrm>
            <a:off x="4424680" y="5950585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Fig: Teacher Management</a:t>
            </a:r>
            <a:endParaRPr 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2</a:t>
            </a:r>
            <a:endParaRPr lang="en-US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19100" y="1087755"/>
            <a:ext cx="11772900" cy="4912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Platform: </a:t>
            </a:r>
            <a:r>
              <a:rPr lang="en-US" sz="28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Web-based system</a:t>
            </a:r>
            <a:endParaRPr lang="en-US" sz="28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Purpose: </a:t>
            </a:r>
            <a:r>
              <a:rPr lang="en-US" sz="28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 timetable creation for National College of Engineering.</a:t>
            </a:r>
            <a:endParaRPr lang="en-US" sz="28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Features:</a:t>
            </a:r>
            <a:endParaRPr lang="en-US" sz="2800" b="1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l"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en-US" sz="28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Automates college timetable generation for NCE. </a:t>
            </a:r>
            <a:endParaRPr lang="en-US" sz="28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l"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en-US" sz="28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Generation of initial routine using Backtracking Algorithm.</a:t>
            </a:r>
            <a:endParaRPr lang="en-US" sz="28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l"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en-US" sz="28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Schedule Optimization using Genetic Algorithm</a:t>
            </a:r>
            <a:endParaRPr lang="en-US" sz="28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l"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en-US" sz="28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Prioritizes part-time teachers and balances workloads.</a:t>
            </a:r>
            <a:endParaRPr lang="en-US" sz="28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l"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en-US" sz="28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Ensures fair workload distribution.</a:t>
            </a:r>
            <a:endParaRPr lang="en-US" sz="28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Management</a:t>
            </a:r>
            <a:endParaRPr lang="en-US" dirty="0"/>
          </a:p>
        </p:txBody>
      </p:sp>
      <p:pic>
        <p:nvPicPr>
          <p:cNvPr id="5" name="Content Placeholder 4" descr="Screenshot 2024-12-11 114906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01240" y="1368425"/>
            <a:ext cx="7955915" cy="433260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28</a:t>
            </a:r>
            <a:endParaRPr lang="en-US" altLang="en-US"/>
          </a:p>
        </p:txBody>
      </p:sp>
      <p:sp>
        <p:nvSpPr>
          <p:cNvPr id="6" name="Text Box 5"/>
          <p:cNvSpPr txBox="1"/>
          <p:nvPr/>
        </p:nvSpPr>
        <p:spPr>
          <a:xfrm>
            <a:off x="4424680" y="5970270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Fig: Subject Management</a:t>
            </a:r>
            <a:endParaRPr 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Routine Management</a:t>
            </a:r>
            <a:endParaRPr lang="en-US" dirty="0"/>
          </a:p>
        </p:txBody>
      </p:sp>
      <p:pic>
        <p:nvPicPr>
          <p:cNvPr id="5" name="Content Placeholder 4" descr="Screenshot 2024-12-11 115226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66495" y="1339850"/>
            <a:ext cx="9857740" cy="419798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29</a:t>
            </a:r>
            <a:endParaRPr lang="en-US" altLang="en-US"/>
          </a:p>
        </p:txBody>
      </p:sp>
      <p:sp>
        <p:nvSpPr>
          <p:cNvPr id="6" name="Text Box 5"/>
          <p:cNvSpPr txBox="1"/>
          <p:nvPr/>
        </p:nvSpPr>
        <p:spPr>
          <a:xfrm>
            <a:off x="4063365" y="5709285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Fig: Routine Management</a:t>
            </a:r>
            <a:endParaRPr 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Generated Timetable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30</a:t>
            </a:r>
            <a:endParaRPr lang="en-US" altLang="en-US"/>
          </a:p>
        </p:txBody>
      </p:sp>
      <p:sp>
        <p:nvSpPr>
          <p:cNvPr id="7" name="Text Box 6"/>
          <p:cNvSpPr txBox="1"/>
          <p:nvPr/>
        </p:nvSpPr>
        <p:spPr>
          <a:xfrm>
            <a:off x="4362450" y="5941695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Fig: Generated Timetable</a:t>
            </a:r>
            <a:endParaRPr 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 descr="outpu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6160" y="1272540"/>
            <a:ext cx="10256520" cy="4669155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Enhancements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1970" y="1744980"/>
            <a:ext cx="11147425" cy="5048250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en-US" sz="2800" dirty="0"/>
              <a:t>Extend routine generation to all semesters.</a:t>
            </a:r>
            <a:endParaRPr lang="en-US" altLang="en-US" sz="2800" dirty="0"/>
          </a:p>
          <a:p>
            <a:pPr>
              <a:lnSpc>
                <a:spcPct val="130000"/>
              </a:lnSpc>
            </a:pPr>
            <a:r>
              <a:rPr lang="en-US" altLang="en-US" sz="2800" dirty="0"/>
              <a:t>Improve practical lab scheduling efficiency.</a:t>
            </a:r>
            <a:endParaRPr lang="en-US" altLang="en-US" sz="2800" dirty="0"/>
          </a:p>
          <a:p>
            <a:pPr>
              <a:lnSpc>
                <a:spcPct val="130000"/>
              </a:lnSpc>
            </a:pPr>
            <a:r>
              <a:rPr lang="en-US" altLang="en-US" sz="2800" dirty="0"/>
              <a:t>Optimize resource allocation for better adaptability.</a:t>
            </a:r>
            <a:endParaRPr lang="en-US" alt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31</a:t>
            </a:r>
            <a:endParaRPr lang="en-US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sz="2400"/>
              <a:t>Kantipur Engineering College. Automated routine generator usage report, 2023. Internal report.</a:t>
            </a:r>
            <a:endParaRPr lang="en-US" sz="2400"/>
          </a:p>
          <a:p>
            <a:pPr>
              <a:lnSpc>
                <a:spcPct val="130000"/>
              </a:lnSpc>
            </a:pPr>
            <a:r>
              <a:rPr lang="en-US" sz="2400"/>
              <a:t>asc timetables. https://www.asctimetables.com/. Accessed: 2024-06-10.</a:t>
            </a:r>
            <a:endParaRPr lang="en-US" sz="2400"/>
          </a:p>
          <a:p>
            <a:pPr marL="0" lvl="1">
              <a:lnSpc>
                <a:spcPct val="130000"/>
              </a:lnSpc>
            </a:pPr>
            <a:r>
              <a:rPr lang="en-US" altLang="en-US" sz="2400" dirty="0">
                <a:sym typeface="+mn-ea"/>
              </a:rPr>
              <a:t>[1] Lim Ying Ying and Hazinah Kutty Mammi. Timetable scheduling system using genetic algorithm (tsuga). at IJIC (International Journal of Innovative (Computing) Volume.</a:t>
            </a:r>
            <a:endParaRPr lang="en-US" altLang="en-US" sz="2400" dirty="0">
              <a:sym typeface="+mn-ea"/>
            </a:endParaRPr>
          </a:p>
          <a:p>
            <a:pPr marL="0" lvl="1">
              <a:lnSpc>
                <a:spcPct val="130000"/>
              </a:lnSpc>
            </a:pPr>
            <a:r>
              <a:rPr lang="en-US" altLang="en-US" sz="2400" dirty="0">
                <a:sym typeface="+mn-ea"/>
              </a:rPr>
              <a:t>[2] Mayuri R Bagul, Sunil C Chaudhari, Sunita N Nagare, Pushkar R Patil, and KS Kumavat. A novel approach for automatic timetable generation. International Journal of Computer Applications, 975:8887, 2015.</a:t>
            </a:r>
            <a:endParaRPr lang="en-US" altLang="en-US" sz="2400" dirty="0"/>
          </a:p>
          <a:p>
            <a:pPr marL="0" lvl="1">
              <a:lnSpc>
                <a:spcPct val="130000"/>
              </a:lnSpc>
            </a:pPr>
            <a:endParaRPr lang="en-US" altLang="en-US" sz="3600" dirty="0"/>
          </a:p>
          <a:p>
            <a:pPr>
              <a:lnSpc>
                <a:spcPct val="130000"/>
              </a:lnSpc>
            </a:pPr>
            <a:endParaRPr lang="en-US"/>
          </a:p>
          <a:p>
            <a:pPr marL="0" indent="0">
              <a:lnSpc>
                <a:spcPct val="130000"/>
              </a:lnSpc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32</a:t>
            </a:r>
            <a:endParaRPr lang="en-US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Result and Analysis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US" sz="3200"/>
              <a:t>Automated and conflict-free scheduling</a:t>
            </a:r>
            <a:endParaRPr lang="en-US" altLang="en-US" sz="3200"/>
          </a:p>
          <a:p>
            <a:r>
              <a:rPr lang="en-US" altLang="en-US" sz="3200"/>
              <a:t>Optimized workload distribution</a:t>
            </a:r>
            <a:endParaRPr lang="en-US" altLang="en-US" sz="3200"/>
          </a:p>
          <a:p>
            <a:r>
              <a:rPr lang="en-US" altLang="en-US" sz="3200"/>
              <a:t>Prioritization of part-time teachers</a:t>
            </a:r>
            <a:endParaRPr lang="en-US" altLang="en-US" sz="3200"/>
          </a:p>
          <a:p>
            <a:r>
              <a:rPr lang="en-US" altLang="en-US" sz="3200"/>
              <a:t>Reduced manual effort and errors</a:t>
            </a:r>
            <a:endParaRPr lang="en-US" altLang="en-US" sz="3200"/>
          </a:p>
          <a:p>
            <a:r>
              <a:rPr lang="en-US" altLang="en-US" sz="3200"/>
              <a:t>Scalable and adaptable system</a:t>
            </a:r>
            <a:endParaRPr lang="en-US" altLang="en-US" sz="3200"/>
          </a:p>
          <a:p>
            <a:r>
              <a:rPr lang="en-US" altLang="en-US" sz="3200"/>
              <a:t>Faster and more efficient than manual methods</a:t>
            </a:r>
            <a:endParaRPr lang="en-US" altLang="en-US" sz="3200"/>
          </a:p>
          <a:p>
            <a:r>
              <a:rPr lang="en-US" altLang="en-US" sz="3200"/>
              <a:t>User-friendly interface for easy management.</a:t>
            </a:r>
            <a:endParaRPr lang="en-US" altLang="en-US" sz="32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F318482-933D-40CA-B27E-DACCE4534DA2}" type="slidenum">
              <a:rPr lang="en-US" altLang="en-US"/>
            </a:fld>
            <a:endParaRPr lang="en-US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Conclusion 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US" sz="3200"/>
              <a:t>Overall, our project automates timetable generation for NCE, ensuring efficient, fair, and conflict-free scheduling.</a:t>
            </a:r>
            <a:endParaRPr lang="en-US" altLang="en-US" sz="3200"/>
          </a:p>
          <a:p>
            <a:r>
              <a:rPr lang="en-US" altLang="en-US" sz="3200"/>
              <a:t> By using Backtracking Algorithm, it balances workloads, minimizes errors, and adapts to changing needs, making it a smart and scalable solution for academic scheduling.</a:t>
            </a:r>
            <a:endParaRPr lang="en-US" altLang="en-US" sz="32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F318482-933D-40CA-B27E-DACCE4534DA2}" type="slidenum">
              <a:rPr lang="en-US" altLang="en-US"/>
            </a:fld>
            <a:endParaRPr lang="en-US" alt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33</a:t>
            </a:r>
            <a:endParaRPr lang="en-US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0705" y="1437005"/>
            <a:ext cx="11224260" cy="53530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800"/>
              <a:t>Kantipur Engineering College uses an automated routine generator built with C and Microsoft SQL Server.</a:t>
            </a:r>
            <a:endParaRPr lang="en-US" sz="2800"/>
          </a:p>
          <a:p>
            <a:pPr>
              <a:lnSpc>
                <a:spcPct val="150000"/>
              </a:lnSpc>
            </a:pPr>
            <a:r>
              <a:rPr lang="en-US" sz="2800" b="1">
                <a:sym typeface="+mn-ea"/>
              </a:rPr>
              <a:t>Features:</a:t>
            </a:r>
            <a:endParaRPr lang="en-US" sz="2800" b="1"/>
          </a:p>
          <a:p>
            <a:pPr lvl="1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2800">
                <a:sym typeface="+mn-ea"/>
              </a:rPr>
              <a:t>Manages time schedules</a:t>
            </a:r>
            <a:endParaRPr lang="en-US" sz="2800"/>
          </a:p>
          <a:p>
            <a:pPr lvl="1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2800">
                <a:sym typeface="+mn-ea"/>
              </a:rPr>
              <a:t>Allocates teachers and rooms</a:t>
            </a:r>
            <a:endParaRPr lang="en-US" sz="2800"/>
          </a:p>
          <a:p>
            <a:pPr lvl="1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2800">
                <a:sym typeface="+mn-ea"/>
              </a:rPr>
              <a:t>Handles all aspects of routine scheduling</a:t>
            </a:r>
            <a:endParaRPr lang="en-US" sz="2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3</a:t>
            </a:r>
            <a:endParaRPr lang="en-US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7490" y="1368425"/>
            <a:ext cx="11717020" cy="53530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800" b="1"/>
              <a:t>Limitations:</a:t>
            </a:r>
            <a:endParaRPr lang="en-US" sz="2800" b="1"/>
          </a:p>
          <a:p>
            <a:pPr lvl="1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2800"/>
              <a:t>Complex data input process, requiring skilled personnel</a:t>
            </a:r>
            <a:endParaRPr lang="en-US" sz="2800"/>
          </a:p>
          <a:p>
            <a:pPr lvl="1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2800"/>
              <a:t>Almost manual despite being automated</a:t>
            </a:r>
            <a:endParaRPr lang="en-US" sz="2800"/>
          </a:p>
          <a:p>
            <a:pPr lvl="1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2800"/>
              <a:t>Difficult development due to lack of advanced algorithms and technologies</a:t>
            </a:r>
            <a:endParaRPr lang="en-US" sz="2800"/>
          </a:p>
          <a:p>
            <a:pPr lvl="1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2800"/>
              <a:t>Compatibility issues with newer devices</a:t>
            </a:r>
            <a:endParaRPr lang="en-US" sz="2800"/>
          </a:p>
          <a:p>
            <a:pPr>
              <a:lnSpc>
                <a:spcPct val="150000"/>
              </a:lnSpc>
            </a:pPr>
            <a:endParaRPr lang="en-US" sz="2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4</a:t>
            </a:r>
            <a:endParaRPr lang="en-US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6235" y="1368425"/>
            <a:ext cx="11717020" cy="53530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800"/>
              <a:t>aSc Timetables is a desktop software that aids in creating conflict-free and equitable schedules.</a:t>
            </a:r>
            <a:endParaRPr lang="en-US" sz="2800"/>
          </a:p>
          <a:p>
            <a:pPr>
              <a:lnSpc>
                <a:spcPct val="150000"/>
              </a:lnSpc>
            </a:pPr>
            <a:r>
              <a:rPr lang="en-US" sz="2800" b="1">
                <a:sym typeface="+mn-ea"/>
              </a:rPr>
              <a:t>Features:</a:t>
            </a:r>
            <a:endParaRPr lang="en-US" sz="2800" b="1">
              <a:sym typeface="+mn-ea"/>
            </a:endParaRPr>
          </a:p>
          <a:p>
            <a:pPr lvl="1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2800">
                <a:sym typeface="+mn-ea"/>
              </a:rPr>
              <a:t>Efficient, conflict-free timetables.</a:t>
            </a:r>
            <a:endParaRPr lang="en-US" sz="2800">
              <a:sym typeface="+mn-ea"/>
            </a:endParaRPr>
          </a:p>
          <a:p>
            <a:pPr lvl="1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2800">
                <a:sym typeface="+mn-ea"/>
              </a:rPr>
              <a:t>Flexible scheduling options.</a:t>
            </a:r>
            <a:endParaRPr lang="en-US" sz="2800">
              <a:sym typeface="+mn-ea"/>
            </a:endParaRPr>
          </a:p>
          <a:p>
            <a:pPr lvl="1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2800">
                <a:sym typeface="+mn-ea"/>
              </a:rPr>
              <a:t>Easy adjustments and updates.</a:t>
            </a:r>
            <a:endParaRPr lang="en-US" sz="2800">
              <a:sym typeface="+mn-ea"/>
            </a:endParaRPr>
          </a:p>
          <a:p>
            <a:pPr lvl="1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2800">
                <a:sym typeface="+mn-ea"/>
              </a:rPr>
              <a:t>Schedules available on mobile devices.</a:t>
            </a:r>
            <a:endParaRPr lang="en-US" sz="2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5</a:t>
            </a:r>
            <a:endParaRPr lang="en-US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410" y="1651000"/>
            <a:ext cx="11336655" cy="5353050"/>
          </a:xfrm>
        </p:spPr>
        <p:txBody>
          <a:bodyPr/>
          <a:lstStyle/>
          <a:p>
            <a:pPr lvl="1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en-US" sz="2400" dirty="0"/>
              <a:t>[1] Lim Ying Ying and Hazinah Kutty Mammi. Timetable scheduling system using genetic algorithm (tsuga). at IJIC (International Journal of Innovative (Computing) Volume.</a:t>
            </a:r>
            <a:endParaRPr lang="en-US" altLang="en-US" sz="2400" dirty="0"/>
          </a:p>
          <a:p>
            <a:pPr lvl="1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en-US" sz="2400" dirty="0"/>
              <a:t> [2] Mayuri R Bagul, Sunil C Chaudhari, Sunita N Nagare, Pushkar R Patil, and KS Kumavat. A novel approach for automatic timetable generation. International Journal of Computer Applications, 975:8887, 2015.</a:t>
            </a:r>
            <a:endParaRPr lang="en-US" altLang="en-US" sz="2400" dirty="0"/>
          </a:p>
          <a:p>
            <a:pPr marL="457200" lvl="1" indent="0">
              <a:lnSpc>
                <a:spcPct val="150000"/>
              </a:lnSpc>
              <a:buFont typeface="Wingdings" panose="05000000000000000000" charset="0"/>
              <a:buNone/>
            </a:pPr>
            <a:endParaRPr lang="en-US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6</a:t>
            </a:r>
            <a:endParaRPr lang="en-US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53490"/>
            <a:ext cx="10515600" cy="5963285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sz="2800" dirty="0">
                <a:sym typeface="+mn-ea"/>
              </a:rPr>
              <a:t>Tedious, time-consuming, and error-prone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sz="2800" dirty="0">
                <a:sym typeface="+mn-ea"/>
              </a:rPr>
              <a:t>Small mistakes cause major disruptions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sz="2800" dirty="0">
                <a:sym typeface="+mn-ea"/>
              </a:rPr>
              <a:t>Difficult to alter routines once made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sz="2800" dirty="0">
                <a:sym typeface="+mn-ea"/>
              </a:rPr>
              <a:t>Inconsistent time allocation and imbalanced workloads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sz="2800" dirty="0">
                <a:sym typeface="+mn-ea"/>
              </a:rPr>
              <a:t>Inefficient resource use and administrative challenges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sz="2800" dirty="0">
                <a:sym typeface="+mn-ea"/>
              </a:rPr>
              <a:t>Reduced accountability and tracking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sz="2800" dirty="0">
                <a:sym typeface="+mn-ea"/>
              </a:rPr>
              <a:t>Inefficient scheduling and resource use due to lack of optimization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sz="2800" dirty="0" smtClean="0">
                <a:sym typeface="+mn-ea"/>
              </a:rPr>
              <a:t>Challenging to maintain historical records for tracking and learning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7</a:t>
            </a:r>
            <a:endParaRPr lang="en-US" altLang="en-US"/>
          </a:p>
        </p:txBody>
      </p:sp>
      <p:sp>
        <p:nvSpPr>
          <p:cNvPr id="5" name="Text Box 4"/>
          <p:cNvSpPr txBox="1"/>
          <p:nvPr/>
        </p:nvSpPr>
        <p:spPr>
          <a:xfrm>
            <a:off x="11238865" y="689991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/>
              <a:t>We solve these inefficiencies by implementing an intelligent scheduling system that transforms the manual process into an automated and optimized one by</a:t>
            </a:r>
            <a:r>
              <a:rPr lang="en-US" sz="2400" dirty="0" smtClean="0"/>
              <a:t>:</a:t>
            </a: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Automating Scheduling </a:t>
            </a:r>
            <a:r>
              <a:rPr lang="en-US" sz="2400" dirty="0"/>
              <a:t>– Reducing manual effort and minimizing errors.</a:t>
            </a: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Optimizing Resource Allocation </a:t>
            </a:r>
            <a:r>
              <a:rPr lang="en-US" sz="2400" dirty="0"/>
              <a:t>– Ensuring balanced workloads and efficient time use.</a:t>
            </a: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Allowing Dynamic Adjustments </a:t>
            </a:r>
            <a:r>
              <a:rPr lang="en-US" sz="2400" dirty="0"/>
              <a:t>– Modifying schedules in real-time without disruptions.</a:t>
            </a: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Enhancing Tracking &amp; Accountability </a:t>
            </a:r>
            <a:r>
              <a:rPr lang="en-US" sz="2400" dirty="0"/>
              <a:t>– Keeping historical records for analysis and learning.</a:t>
            </a: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Improving Administrative Efficiency </a:t>
            </a:r>
            <a:r>
              <a:rPr lang="en-US" sz="2400" dirty="0"/>
              <a:t>– Simplify scheduling to reduce operational overhead.</a:t>
            </a:r>
            <a:endParaRPr lang="en-US" sz="2400" dirty="0"/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18482-933D-40CA-B27E-DACCE4534DA2}" type="slidenum">
              <a:rPr lang="en-US" altLang="en-US" smtClean="0"/>
            </a:fld>
            <a:endParaRPr lang="en-US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6646</Words>
  <Application>WPS Presentation</Application>
  <PresentationFormat>Widescreen</PresentationFormat>
  <Paragraphs>322</Paragraphs>
  <Slides>37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8" baseType="lpstr">
      <vt:lpstr>Arial</vt:lpstr>
      <vt:lpstr>SimSun</vt:lpstr>
      <vt:lpstr>Wingdings</vt:lpstr>
      <vt:lpstr>Calibri</vt:lpstr>
      <vt:lpstr>Times New Roman</vt:lpstr>
      <vt:lpstr>Calibri Light</vt:lpstr>
      <vt:lpstr>Wingdings</vt:lpstr>
      <vt:lpstr>Symbol</vt:lpstr>
      <vt:lpstr>Microsoft YaHei</vt:lpstr>
      <vt:lpstr>Arial Unicode MS</vt:lpstr>
      <vt:lpstr>Office Theme</vt:lpstr>
      <vt:lpstr>PowerPoint 演示文稿</vt:lpstr>
      <vt:lpstr>Overview</vt:lpstr>
      <vt:lpstr>Introduction</vt:lpstr>
      <vt:lpstr>Literature Review</vt:lpstr>
      <vt:lpstr>Literature Review</vt:lpstr>
      <vt:lpstr>Literature Review</vt:lpstr>
      <vt:lpstr>Literature Review</vt:lpstr>
      <vt:lpstr>Problem Statement</vt:lpstr>
      <vt:lpstr>Solution Approach</vt:lpstr>
      <vt:lpstr>Aim and Objective</vt:lpstr>
      <vt:lpstr>Proposed Methodology</vt:lpstr>
      <vt:lpstr>1. Data Collection</vt:lpstr>
      <vt:lpstr>1. Data Collection</vt:lpstr>
      <vt:lpstr>1. Data Collection</vt:lpstr>
      <vt:lpstr>1. Data Collection</vt:lpstr>
      <vt:lpstr>2. Data PreProcessing</vt:lpstr>
      <vt:lpstr>2. Data PreProcessing</vt:lpstr>
      <vt:lpstr>3. System Design</vt:lpstr>
      <vt:lpstr>4. System Development</vt:lpstr>
      <vt:lpstr>4. System Development</vt:lpstr>
      <vt:lpstr>5. System Development</vt:lpstr>
      <vt:lpstr>Mongodb Setup</vt:lpstr>
      <vt:lpstr>Mongodb Setup</vt:lpstr>
      <vt:lpstr>Home Page</vt:lpstr>
      <vt:lpstr>SignUp Page</vt:lpstr>
      <vt:lpstr>Login Page</vt:lpstr>
      <vt:lpstr>Admin Dashboard</vt:lpstr>
      <vt:lpstr>User Management</vt:lpstr>
      <vt:lpstr>Teacher Management</vt:lpstr>
      <vt:lpstr>Subject Management</vt:lpstr>
      <vt:lpstr>Routine Management</vt:lpstr>
      <vt:lpstr>Generated Timetable</vt:lpstr>
      <vt:lpstr>Future Enhancements</vt:lpstr>
      <vt:lpstr>References</vt:lpstr>
      <vt:lpstr>PowerPoint 演示文稿</vt:lpstr>
      <vt:lpstr>PowerPoint 演示文稿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Amrish Das</dc:creator>
  <cp:lastModifiedBy>Susmita Dhamala</cp:lastModifiedBy>
  <cp:revision>29</cp:revision>
  <dcterms:created xsi:type="dcterms:W3CDTF">2016-11-19T14:40:00Z</dcterms:created>
  <dcterms:modified xsi:type="dcterms:W3CDTF">2025-03-09T14:15:52Z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2FA0B4EF86AC44A88D4658C4CC159353_12</vt:lpwstr>
  </property>
  <property fmtid="{D5CDD505-2E9C-101B-9397-08002B2CF9AE}" pid="3" name="KSOProductBuildVer">
    <vt:lpwstr>1033-12.2.0.20326</vt:lpwstr>
  </property>
</Properties>
</file>

<file path=docProps/thumbnail.jpeg>
</file>